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9" r:id="rId2"/>
    <p:sldId id="262" r:id="rId3"/>
    <p:sldId id="260" r:id="rId4"/>
    <p:sldId id="261" r:id="rId5"/>
    <p:sldId id="269" r:id="rId6"/>
    <p:sldId id="258" r:id="rId7"/>
    <p:sldId id="263" r:id="rId8"/>
    <p:sldId id="264" r:id="rId9"/>
    <p:sldId id="272" r:id="rId10"/>
    <p:sldId id="274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7" autoAdjust="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Индивидуальная консультация     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</c:v>
                </c:pt>
                <c:pt idx="1">
                  <c:v>257</c:v>
                </c:pt>
                <c:pt idx="2">
                  <c:v>227</c:v>
                </c:pt>
                <c:pt idx="3">
                  <c:v>136</c:v>
                </c:pt>
                <c:pt idx="4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Семейная консультация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3">
                  <c:v>5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Кризисное консультирование      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36</c:v>
                </c:pt>
                <c:pt idx="1">
                  <c:v>115</c:v>
                </c:pt>
                <c:pt idx="2">
                  <c:v>100</c:v>
                </c:pt>
                <c:pt idx="3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Групповой тренинг      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166</c:v>
                </c:pt>
                <c:pt idx="1">
                  <c:v>166</c:v>
                </c:pt>
                <c:pt idx="2">
                  <c:v>93</c:v>
                </c:pt>
                <c:pt idx="3">
                  <c:v>200</c:v>
                </c:pt>
                <c:pt idx="4">
                  <c:v>25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Психодиагностическое обследование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57</c:v>
                </c:pt>
                <c:pt idx="1">
                  <c:v>55</c:v>
                </c:pt>
                <c:pt idx="2">
                  <c:v>47</c:v>
                </c:pt>
                <c:pt idx="3">
                  <c:v>14</c:v>
                </c:pt>
                <c:pt idx="4">
                  <c:v>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535235360"/>
        <c:axId val="-535244608"/>
      </c:barChart>
      <c:catAx>
        <c:axId val="-535235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535244608"/>
        <c:crosses val="autoZero"/>
        <c:auto val="1"/>
        <c:lblAlgn val="ctr"/>
        <c:lblOffset val="100"/>
        <c:noMultiLvlLbl val="0"/>
      </c:catAx>
      <c:valAx>
        <c:axId val="-535244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53523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478379265091864"/>
          <c:y val="0.13022662401574803"/>
          <c:w val="0.84021620734908131"/>
          <c:h val="0.693920767716535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Доход, рубли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436500</c:v>
                </c:pt>
                <c:pt idx="1">
                  <c:v>1009500</c:v>
                </c:pt>
                <c:pt idx="2">
                  <c:v>859100</c:v>
                </c:pt>
                <c:pt idx="3">
                  <c:v>736500</c:v>
                </c:pt>
                <c:pt idx="4">
                  <c:v>156000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535233184"/>
        <c:axId val="-535241344"/>
        <c:axId val="0"/>
      </c:bar3DChart>
      <c:catAx>
        <c:axId val="-5352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535241344"/>
        <c:crosses val="autoZero"/>
        <c:auto val="1"/>
        <c:lblAlgn val="ctr"/>
        <c:lblOffset val="100"/>
        <c:noMultiLvlLbl val="0"/>
      </c:catAx>
      <c:valAx>
        <c:axId val="-53524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53523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F47BE-FEFA-41C8-A306-5493FEBC16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A97A2C-ACFB-4A67-8408-EF5B770385AB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Проведено </a:t>
          </a:r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308 часов</a:t>
          </a:r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практических и лабораторных занятий на основных ОП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4A84F-93EB-428F-A651-2BE7B0919CE3}" type="parTrans" cxnId="{65B7DD91-0A55-4D7D-843F-196AAC4DDC2C}">
      <dgm:prSet/>
      <dgm:spPr/>
      <dgm:t>
        <a:bodyPr/>
        <a:lstStyle/>
        <a:p>
          <a:endParaRPr lang="ru-RU"/>
        </a:p>
      </dgm:t>
    </dgm:pt>
    <dgm:pt modelId="{1507AC90-4693-4FA2-ABE3-6FE729BC6FA9}" type="sibTrans" cxnId="{65B7DD91-0A55-4D7D-843F-196AAC4DDC2C}">
      <dgm:prSet/>
      <dgm:spPr/>
      <dgm:t>
        <a:bodyPr/>
        <a:lstStyle/>
        <a:p>
          <a:endParaRPr lang="ru-RU"/>
        </a:p>
      </dgm:t>
    </dgm:pt>
    <dgm:pt modelId="{2DAA70D5-EE5B-445B-833D-374A1FBBA10B}">
      <dgm:prSet custT="1"/>
      <dgm:spPr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 год – 74 часа занятий (планируется 64 часов занятий)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37612-DFBC-4112-BF6B-E9BF111690F2}" type="parTrans" cxnId="{AF4FDAB7-71A0-4C33-951C-FEF640A40FA7}">
      <dgm:prSet/>
      <dgm:spPr/>
      <dgm:t>
        <a:bodyPr/>
        <a:lstStyle/>
        <a:p>
          <a:endParaRPr lang="ru-RU"/>
        </a:p>
      </dgm:t>
    </dgm:pt>
    <dgm:pt modelId="{D39454E1-54DE-4E1A-BFAF-86347887ECCD}" type="sibTrans" cxnId="{AF4FDAB7-71A0-4C33-951C-FEF640A40FA7}">
      <dgm:prSet/>
      <dgm:spPr/>
      <dgm:t>
        <a:bodyPr/>
        <a:lstStyle/>
        <a:p>
          <a:endParaRPr lang="ru-RU"/>
        </a:p>
      </dgm:t>
    </dgm:pt>
    <dgm:pt modelId="{8003D7C1-F9BD-44AF-9C8E-E2C969A14F49}">
      <dgm:prSet custT="1"/>
      <dgm:spPr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– 234 часа занятий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ABDCB6-B54E-42A7-95F8-95CBA99DB0A2}" type="parTrans" cxnId="{41A184BD-FF1D-4E06-8152-E56BA9A37F0F}">
      <dgm:prSet/>
      <dgm:spPr/>
      <dgm:t>
        <a:bodyPr/>
        <a:lstStyle/>
        <a:p>
          <a:endParaRPr lang="ru-RU"/>
        </a:p>
      </dgm:t>
    </dgm:pt>
    <dgm:pt modelId="{D7BD2BF7-FAF9-48EE-B398-A090D1D5291C}" type="sibTrans" cxnId="{41A184BD-FF1D-4E06-8152-E56BA9A37F0F}">
      <dgm:prSet/>
      <dgm:spPr/>
      <dgm:t>
        <a:bodyPr/>
        <a:lstStyle/>
        <a:p>
          <a:endParaRPr lang="ru-RU"/>
        </a:p>
      </dgm:t>
    </dgm:pt>
    <dgm:pt modelId="{8E75E39A-7B79-41FC-AB17-F78C82F49DEF}" type="pres">
      <dgm:prSet presAssocID="{DA9F47BE-FEFA-41C8-A306-5493FEBC16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8491D9-F7B5-438D-9A41-99226BCE509F}" type="pres">
      <dgm:prSet presAssocID="{D4A97A2C-ACFB-4A67-8408-EF5B770385AB}" presName="linNode" presStyleCnt="0"/>
      <dgm:spPr/>
    </dgm:pt>
    <dgm:pt modelId="{A5E64B49-A6A4-4AE7-B598-1FBB4C6347DE}" type="pres">
      <dgm:prSet presAssocID="{D4A97A2C-ACFB-4A67-8408-EF5B770385AB}" presName="parentText" presStyleLbl="node1" presStyleIdx="0" presStyleCnt="1" custScaleY="744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92DA8-730C-4BD3-9527-029D9DFD7960}" type="pres">
      <dgm:prSet presAssocID="{D4A97A2C-ACFB-4A67-8408-EF5B770385AB}" presName="descendantText" presStyleLbl="alignAccFollowNode1" presStyleIdx="0" presStyleCnt="1" custScaleX="91064" custScaleY="85901" custLinFactNeighborX="-3846" custLinFactNeighborY="-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19EEAB-3C77-462D-ADE0-55B701978CD5}" type="presOf" srcId="{2DAA70D5-EE5B-445B-833D-374A1FBBA10B}" destId="{FAF92DA8-730C-4BD3-9527-029D9DFD7960}" srcOrd="0" destOrd="1" presId="urn:microsoft.com/office/officeart/2005/8/layout/vList5"/>
    <dgm:cxn modelId="{AF4FDAB7-71A0-4C33-951C-FEF640A40FA7}" srcId="{D4A97A2C-ACFB-4A67-8408-EF5B770385AB}" destId="{2DAA70D5-EE5B-445B-833D-374A1FBBA10B}" srcOrd="1" destOrd="0" parTransId="{7A437612-DFBC-4112-BF6B-E9BF111690F2}" sibTransId="{D39454E1-54DE-4E1A-BFAF-86347887ECCD}"/>
    <dgm:cxn modelId="{CEDB89E9-FEF3-4B32-8A37-88FEAF9D2DA8}" type="presOf" srcId="{DA9F47BE-FEFA-41C8-A306-5493FEBC163C}" destId="{8E75E39A-7B79-41FC-AB17-F78C82F49DEF}" srcOrd="0" destOrd="0" presId="urn:microsoft.com/office/officeart/2005/8/layout/vList5"/>
    <dgm:cxn modelId="{41A184BD-FF1D-4E06-8152-E56BA9A37F0F}" srcId="{D4A97A2C-ACFB-4A67-8408-EF5B770385AB}" destId="{8003D7C1-F9BD-44AF-9C8E-E2C969A14F49}" srcOrd="0" destOrd="0" parTransId="{26ABDCB6-B54E-42A7-95F8-95CBA99DB0A2}" sibTransId="{D7BD2BF7-FAF9-48EE-B398-A090D1D5291C}"/>
    <dgm:cxn modelId="{7409EC60-640B-4F81-96CF-3DA9EAD92FF6}" type="presOf" srcId="{8003D7C1-F9BD-44AF-9C8E-E2C969A14F49}" destId="{FAF92DA8-730C-4BD3-9527-029D9DFD7960}" srcOrd="0" destOrd="0" presId="urn:microsoft.com/office/officeart/2005/8/layout/vList5"/>
    <dgm:cxn modelId="{65B7DD91-0A55-4D7D-843F-196AAC4DDC2C}" srcId="{DA9F47BE-FEFA-41C8-A306-5493FEBC163C}" destId="{D4A97A2C-ACFB-4A67-8408-EF5B770385AB}" srcOrd="0" destOrd="0" parTransId="{4884A84F-93EB-428F-A651-2BE7B0919CE3}" sibTransId="{1507AC90-4693-4FA2-ABE3-6FE729BC6FA9}"/>
    <dgm:cxn modelId="{623BB830-6288-44FD-9E33-2F6B7C063A10}" type="presOf" srcId="{D4A97A2C-ACFB-4A67-8408-EF5B770385AB}" destId="{A5E64B49-A6A4-4AE7-B598-1FBB4C6347DE}" srcOrd="0" destOrd="0" presId="urn:microsoft.com/office/officeart/2005/8/layout/vList5"/>
    <dgm:cxn modelId="{49510574-1DE3-4E12-9112-E4E61D1F3CCF}" type="presParOf" srcId="{8E75E39A-7B79-41FC-AB17-F78C82F49DEF}" destId="{5D8491D9-F7B5-438D-9A41-99226BCE509F}" srcOrd="0" destOrd="0" presId="urn:microsoft.com/office/officeart/2005/8/layout/vList5"/>
    <dgm:cxn modelId="{B7D963DD-C982-4B07-99CA-7CD154DA364B}" type="presParOf" srcId="{5D8491D9-F7B5-438D-9A41-99226BCE509F}" destId="{A5E64B49-A6A4-4AE7-B598-1FBB4C6347DE}" srcOrd="0" destOrd="0" presId="urn:microsoft.com/office/officeart/2005/8/layout/vList5"/>
    <dgm:cxn modelId="{CD13794B-9F37-46FC-92A3-0FBD96C0183F}" type="presParOf" srcId="{5D8491D9-F7B5-438D-9A41-99226BCE509F}" destId="{FAF92DA8-730C-4BD3-9527-029D9DFD79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9F47BE-FEFA-41C8-A306-5493FEBC16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A97A2C-ACFB-4A67-8408-EF5B770385AB}">
      <dgm:prSet custT="1"/>
      <dgm:spPr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Практические занятия на дополнительных ОП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4A84F-93EB-428F-A651-2BE7B0919CE3}" type="parTrans" cxnId="{65B7DD91-0A55-4D7D-843F-196AAC4DDC2C}">
      <dgm:prSet/>
      <dgm:spPr/>
      <dgm:t>
        <a:bodyPr/>
        <a:lstStyle/>
        <a:p>
          <a:endParaRPr lang="ru-RU"/>
        </a:p>
      </dgm:t>
    </dgm:pt>
    <dgm:pt modelId="{1507AC90-4693-4FA2-ABE3-6FE729BC6FA9}" type="sibTrans" cxnId="{65B7DD91-0A55-4D7D-843F-196AAC4DDC2C}">
      <dgm:prSet/>
      <dgm:spPr/>
      <dgm:t>
        <a:bodyPr/>
        <a:lstStyle/>
        <a:p>
          <a:endParaRPr lang="ru-RU"/>
        </a:p>
      </dgm:t>
    </dgm:pt>
    <dgm:pt modelId="{8003D7C1-F9BD-44AF-9C8E-E2C969A14F49}">
      <dgm:prSet custT="1"/>
      <dgm:spPr>
        <a:solidFill>
          <a:schemeClr val="bg2">
            <a:lumMod val="9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– 72 часа занятий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ABDCB6-B54E-42A7-95F8-95CBA99DB0A2}" type="parTrans" cxnId="{41A184BD-FF1D-4E06-8152-E56BA9A37F0F}">
      <dgm:prSet/>
      <dgm:spPr/>
      <dgm:t>
        <a:bodyPr/>
        <a:lstStyle/>
        <a:p>
          <a:endParaRPr lang="ru-RU"/>
        </a:p>
      </dgm:t>
    </dgm:pt>
    <dgm:pt modelId="{D7BD2BF7-FAF9-48EE-B398-A090D1D5291C}" type="sibTrans" cxnId="{41A184BD-FF1D-4E06-8152-E56BA9A37F0F}">
      <dgm:prSet/>
      <dgm:spPr/>
      <dgm:t>
        <a:bodyPr/>
        <a:lstStyle/>
        <a:p>
          <a:endParaRPr lang="ru-RU"/>
        </a:p>
      </dgm:t>
    </dgm:pt>
    <dgm:pt modelId="{8E75E39A-7B79-41FC-AB17-F78C82F49DEF}" type="pres">
      <dgm:prSet presAssocID="{DA9F47BE-FEFA-41C8-A306-5493FEBC16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8491D9-F7B5-438D-9A41-99226BCE509F}" type="pres">
      <dgm:prSet presAssocID="{D4A97A2C-ACFB-4A67-8408-EF5B770385AB}" presName="linNode" presStyleCnt="0"/>
      <dgm:spPr/>
    </dgm:pt>
    <dgm:pt modelId="{A5E64B49-A6A4-4AE7-B598-1FBB4C6347DE}" type="pres">
      <dgm:prSet presAssocID="{D4A97A2C-ACFB-4A67-8408-EF5B770385AB}" presName="parentText" presStyleLbl="node1" presStyleIdx="0" presStyleCnt="1" custScaleX="94948" custScaleY="744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92DA8-730C-4BD3-9527-029D9DFD7960}" type="pres">
      <dgm:prSet presAssocID="{D4A97A2C-ACFB-4A67-8408-EF5B770385AB}" presName="descendantText" presStyleLbl="alignAccFollowNode1" presStyleIdx="0" presStyleCnt="1" custScaleX="73440" custScaleY="77203" custLinFactNeighborX="-3966" custLinFactNeighborY="-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1000AC-952B-40E0-BD27-1A54377A9F46}" type="presOf" srcId="{DA9F47BE-FEFA-41C8-A306-5493FEBC163C}" destId="{8E75E39A-7B79-41FC-AB17-F78C82F49DEF}" srcOrd="0" destOrd="0" presId="urn:microsoft.com/office/officeart/2005/8/layout/vList5"/>
    <dgm:cxn modelId="{6B970E53-9726-41AC-AB52-E5B8A564C91D}" type="presOf" srcId="{D4A97A2C-ACFB-4A67-8408-EF5B770385AB}" destId="{A5E64B49-A6A4-4AE7-B598-1FBB4C6347DE}" srcOrd="0" destOrd="0" presId="urn:microsoft.com/office/officeart/2005/8/layout/vList5"/>
    <dgm:cxn modelId="{F727A8A1-76D0-40F8-A4A0-D0AEDEF5A8B6}" type="presOf" srcId="{8003D7C1-F9BD-44AF-9C8E-E2C969A14F49}" destId="{FAF92DA8-730C-4BD3-9527-029D9DFD7960}" srcOrd="0" destOrd="0" presId="urn:microsoft.com/office/officeart/2005/8/layout/vList5"/>
    <dgm:cxn modelId="{65B7DD91-0A55-4D7D-843F-196AAC4DDC2C}" srcId="{DA9F47BE-FEFA-41C8-A306-5493FEBC163C}" destId="{D4A97A2C-ACFB-4A67-8408-EF5B770385AB}" srcOrd="0" destOrd="0" parTransId="{4884A84F-93EB-428F-A651-2BE7B0919CE3}" sibTransId="{1507AC90-4693-4FA2-ABE3-6FE729BC6FA9}"/>
    <dgm:cxn modelId="{41A184BD-FF1D-4E06-8152-E56BA9A37F0F}" srcId="{D4A97A2C-ACFB-4A67-8408-EF5B770385AB}" destId="{8003D7C1-F9BD-44AF-9C8E-E2C969A14F49}" srcOrd="0" destOrd="0" parTransId="{26ABDCB6-B54E-42A7-95F8-95CBA99DB0A2}" sibTransId="{D7BD2BF7-FAF9-48EE-B398-A090D1D5291C}"/>
    <dgm:cxn modelId="{41E8D370-FB36-424F-B4C6-308A2680945F}" type="presParOf" srcId="{8E75E39A-7B79-41FC-AB17-F78C82F49DEF}" destId="{5D8491D9-F7B5-438D-9A41-99226BCE509F}" srcOrd="0" destOrd="0" presId="urn:microsoft.com/office/officeart/2005/8/layout/vList5"/>
    <dgm:cxn modelId="{4474ACD4-9F50-4BF0-BF3B-130F1199C9DE}" type="presParOf" srcId="{5D8491D9-F7B5-438D-9A41-99226BCE509F}" destId="{A5E64B49-A6A4-4AE7-B598-1FBB4C6347DE}" srcOrd="0" destOrd="0" presId="urn:microsoft.com/office/officeart/2005/8/layout/vList5"/>
    <dgm:cxn modelId="{E798395F-A33C-4944-8E01-593C03EC7111}" type="presParOf" srcId="{5D8491D9-F7B5-438D-9A41-99226BCE509F}" destId="{FAF92DA8-730C-4BD3-9527-029D9DFD79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C4C3C-7C7D-410F-995F-C327F6DD1D72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B5DD6-347A-423F-8E17-C340C50252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7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B5DD6-347A-423F-8E17-C340C50252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0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B5DD6-347A-423F-8E17-C340C50252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8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B5DD6-347A-423F-8E17-C340C50252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5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B5DD6-347A-423F-8E17-C340C50252C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4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diagramData" Target="../diagrams/data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jpe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76522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 Психологической клиники психолого-педагогического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58" y="1865178"/>
            <a:ext cx="4078814" cy="22322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3"/>
          <a:stretch/>
        </p:blipFill>
        <p:spPr bwMode="auto">
          <a:xfrm>
            <a:off x="4741658" y="4222387"/>
            <a:ext cx="4078814" cy="239632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115616" y="1169368"/>
            <a:ext cx="7115292" cy="675456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Белашева И.В.,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общей психологии и психологии личности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16632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11371"/>
          <a:stretch/>
        </p:blipFill>
        <p:spPr>
          <a:xfrm>
            <a:off x="827584" y="1865177"/>
            <a:ext cx="3600400" cy="4786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8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72400" y="44624"/>
            <a:ext cx="720080" cy="72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260648"/>
            <a:ext cx="6912768" cy="396044"/>
          </a:xfrm>
          <a:prstGeom prst="roundRect">
            <a:avLst/>
          </a:prstGeom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Приносящая доход деятельность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347461590"/>
              </p:ext>
            </p:extLst>
          </p:nvPr>
        </p:nvGraphicFramePr>
        <p:xfrm>
          <a:off x="755576" y="1196752"/>
          <a:ext cx="741682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3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404664"/>
            <a:ext cx="6840760" cy="50405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клиники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88640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f.attachmail.ru/cgi-bin/readmsg?id=17116119721587905826;0;1&amp;mode=attachment&amp;email=marine.esayan@mail.ru&amp;ct=image%2fjpeg&amp;cn=t_me%2dpsychklinika.jpg&amp;cte=binary&amp;rid=114784599838173232192332358930360898256275798627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35327" r="20959" b="33418"/>
          <a:stretch/>
        </p:blipFill>
        <p:spPr bwMode="auto">
          <a:xfrm>
            <a:off x="927609" y="1628800"/>
            <a:ext cx="3284351" cy="37095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899592" y="5517232"/>
            <a:ext cx="3284352" cy="576065"/>
            <a:chOff x="-1918818" y="771477"/>
            <a:chExt cx="7579809" cy="906874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4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ятиугольник 4"/>
            <p:cNvSpPr/>
            <p:nvPr/>
          </p:nvSpPr>
          <p:spPr>
            <a:xfrm>
              <a:off x="-1918818" y="771477"/>
              <a:ext cx="7579809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Telegram-</a:t>
              </a:r>
              <a:r>
                <a:rPr lang="ru-RU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</a:t>
              </a:r>
              <a:endParaRPr lang="ru-RU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97240" y="5486867"/>
            <a:ext cx="3763192" cy="576064"/>
            <a:chOff x="-1918818" y="771477"/>
            <a:chExt cx="7579809" cy="906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7" name="Пятиугольник 11"/>
            <p:cNvSpPr/>
            <p:nvPr/>
          </p:nvSpPr>
          <p:spPr>
            <a:xfrm rot="10800000">
              <a:off x="-1723217" y="771477"/>
              <a:ext cx="7384208" cy="90687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ятиугольник 4"/>
            <p:cNvSpPr/>
            <p:nvPr/>
          </p:nvSpPr>
          <p:spPr>
            <a:xfrm>
              <a:off x="-1918818" y="771477"/>
              <a:ext cx="7579809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Страница Психологической клиники на сайте ППФ</a:t>
              </a:r>
              <a:endParaRPr lang="ru-RU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605" y="1672305"/>
            <a:ext cx="3666036" cy="366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8759" y="1221390"/>
            <a:ext cx="4185765" cy="507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1390"/>
            <a:ext cx="3955214" cy="506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282985"/>
            <a:ext cx="6840760" cy="76975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о деятельности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клиники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88640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11"/>
          <p:cNvSpPr/>
          <p:nvPr/>
        </p:nvSpPr>
        <p:spPr>
          <a:xfrm rot="10800000">
            <a:off x="368165" y="6088654"/>
            <a:ext cx="5287225" cy="64807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Пятиугольник 11"/>
          <p:cNvSpPr/>
          <p:nvPr/>
        </p:nvSpPr>
        <p:spPr>
          <a:xfrm rot="10800000">
            <a:off x="355186" y="5216053"/>
            <a:ext cx="5287225" cy="79208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Пятиугольник 11"/>
          <p:cNvSpPr/>
          <p:nvPr/>
        </p:nvSpPr>
        <p:spPr>
          <a:xfrm rot="10800000">
            <a:off x="368628" y="4315352"/>
            <a:ext cx="5287225" cy="79208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Пятиугольник 11"/>
          <p:cNvSpPr/>
          <p:nvPr/>
        </p:nvSpPr>
        <p:spPr>
          <a:xfrm rot="10800000">
            <a:off x="372600" y="2982604"/>
            <a:ext cx="5343912" cy="12241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404664"/>
            <a:ext cx="6912768" cy="57606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Психологической клиники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043" y="1027203"/>
            <a:ext cx="5719759" cy="2084996"/>
            <a:chOff x="-2239283" y="718132"/>
            <a:chExt cx="7922125" cy="112769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2" name="Пятиугольник 11"/>
            <p:cNvSpPr/>
            <p:nvPr/>
          </p:nvSpPr>
          <p:spPr>
            <a:xfrm rot="10800000">
              <a:off x="-1701367" y="818237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ятиугольник 4"/>
            <p:cNvSpPr/>
            <p:nvPr/>
          </p:nvSpPr>
          <p:spPr>
            <a:xfrm>
              <a:off x="-2239283" y="718132"/>
              <a:ext cx="7579810" cy="1127696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практических и лабораторных учебных занятий, производственной практики, выполнение курсовых и выпускных квалификационных работ студентов в соответствии с учебными планами направлений подготовки 37.03.01 Психология, 37.04.01 Психология, 37.05.02 Психология служебной деятельности</a:t>
              </a: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5.3.1 Общая психология, психология личности, история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психологии, 5.3.4</a:t>
              </a: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Педагогическая психология, психодиагностика цифровых образовательных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сред, 5.3.7</a:t>
              </a: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Возрастная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психология</a:t>
              </a:r>
              <a:endParaRPr lang="ru-RU" sz="13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Пятиугольник 4"/>
          <p:cNvSpPr/>
          <p:nvPr/>
        </p:nvSpPr>
        <p:spPr>
          <a:xfrm>
            <a:off x="94048" y="4382720"/>
            <a:ext cx="5561342" cy="6334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базы для организации научных исследований студентов и аспирантов СКФУ, а также молодых ученых из других вузов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4"/>
          <p:cNvSpPr/>
          <p:nvPr/>
        </p:nvSpPr>
        <p:spPr>
          <a:xfrm>
            <a:off x="142924" y="5202003"/>
            <a:ext cx="5424092" cy="7920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сотрудничества и расширение связей с научным профессиональным психологическим сообществом, в том числе на международном уровне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ятиугольник 4"/>
          <p:cNvSpPr/>
          <p:nvPr/>
        </p:nvSpPr>
        <p:spPr>
          <a:xfrm>
            <a:off x="379703" y="6089840"/>
            <a:ext cx="5100948" cy="648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иных мероприятий, связанных с профилем деятельности психологической клиники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4"/>
          <p:cNvSpPr/>
          <p:nvPr/>
        </p:nvSpPr>
        <p:spPr>
          <a:xfrm>
            <a:off x="289121" y="2939292"/>
            <a:ext cx="5184868" cy="12961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профориентационной, научной, экспертной, диагностической, консультативной, психопрофилактической и </a:t>
            </a:r>
            <a:r>
              <a:rPr lang="ru-RU" sz="13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тренинговой</a:t>
            </a: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с привлечением психологов-практиков и специалистов смежных областей и возможностью стажировок бакалавров, магистрантов и аспирантов СКФУ, а также обучающихся из других вузов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53" y="1326152"/>
            <a:ext cx="2995819" cy="22468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5" descr="-5413348558104547482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33752" y="143498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16632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esaian\Desktop\HIRQ72JjHq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r="7560"/>
          <a:stretch/>
        </p:blipFill>
        <p:spPr bwMode="auto">
          <a:xfrm>
            <a:off x="5824653" y="3717032"/>
            <a:ext cx="2995819" cy="22789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24825655"/>
              </p:ext>
            </p:extLst>
          </p:nvPr>
        </p:nvGraphicFramePr>
        <p:xfrm>
          <a:off x="129847" y="1077950"/>
          <a:ext cx="5616624" cy="1597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620733"/>
              </p:ext>
            </p:extLst>
          </p:nvPr>
        </p:nvGraphicFramePr>
        <p:xfrm>
          <a:off x="-180528" y="2348880"/>
          <a:ext cx="561662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43498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15616" y="404664"/>
            <a:ext cx="6912768" cy="57606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учебной деятельности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mesaian\Desktop\IMG_222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3207000" cy="2145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73" y="3870614"/>
            <a:ext cx="3024336" cy="2268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71705"/>
            <a:ext cx="3072343" cy="2304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7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43498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404664"/>
            <a:ext cx="6912768" cy="57606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практик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191193"/>
              </p:ext>
            </p:extLst>
          </p:nvPr>
        </p:nvGraphicFramePr>
        <p:xfrm>
          <a:off x="323528" y="1340768"/>
          <a:ext cx="5112568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064"/>
                <a:gridCol w="1080120"/>
                <a:gridCol w="2448272"/>
                <a:gridCol w="1008112"/>
              </a:tblGrid>
              <a:tr h="45121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подготовки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практики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0730">
                <a:tc rowSpan="8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.03.01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Учебно-ознакомительная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1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Научно-исследовательская (квалификационная)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86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37.05.02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Научно-исследовательская работа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0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263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37.04.01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263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Научно-исследовательская (квалификационная)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263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b="122"/>
          <a:stretch/>
        </p:blipFill>
        <p:spPr>
          <a:xfrm>
            <a:off x="5671707" y="1443950"/>
            <a:ext cx="2932741" cy="2273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7"/>
          <a:stretch/>
        </p:blipFill>
        <p:spPr>
          <a:xfrm>
            <a:off x="5683220" y="3933056"/>
            <a:ext cx="2921228" cy="2247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1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43498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115616" y="332656"/>
            <a:ext cx="6912768" cy="72008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научных исследований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аспирантов СКФУ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268760"/>
            <a:ext cx="4176464" cy="1008112"/>
            <a:chOff x="-1918818" y="771477"/>
            <a:chExt cx="7579809" cy="906874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8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ятиугольник 4"/>
            <p:cNvSpPr/>
            <p:nvPr/>
          </p:nvSpPr>
          <p:spPr>
            <a:xfrm>
              <a:off x="-1918818" y="771477"/>
              <a:ext cx="7579809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году </a:t>
              </a:r>
              <a:r>
                <a:rPr lang="ru-RU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курсовых работ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95536" y="2422054"/>
            <a:ext cx="8283251" cy="862930"/>
            <a:chOff x="-2019142" y="771478"/>
            <a:chExt cx="7680134" cy="906873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4" name="Пятиугольник 11"/>
            <p:cNvSpPr/>
            <p:nvPr/>
          </p:nvSpPr>
          <p:spPr>
            <a:xfrm rot="10800000">
              <a:off x="-1723218" y="771478"/>
              <a:ext cx="7384210" cy="906873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ятиугольник 4"/>
            <p:cNvSpPr/>
            <p:nvPr/>
          </p:nvSpPr>
          <p:spPr>
            <a:xfrm>
              <a:off x="-2019142" y="771478"/>
              <a:ext cx="7680133" cy="906872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Организация эмпирических исследований в рамках подготовки диссертационных работ аспирантов кафедры общей психологии и психологии личности</a:t>
              </a:r>
              <a:endParaRPr lang="ru-RU" sz="1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499993" y="1268760"/>
            <a:ext cx="4176463" cy="1008112"/>
            <a:chOff x="-1918818" y="771477"/>
            <a:chExt cx="7579809" cy="906874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0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ятиугольник 4"/>
            <p:cNvSpPr/>
            <p:nvPr/>
          </p:nvSpPr>
          <p:spPr>
            <a:xfrm>
              <a:off x="-1918818" y="771477"/>
              <a:ext cx="7579809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</a:t>
              </a: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году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выпускных квалификационных работ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59295" y="3356992"/>
            <a:ext cx="4068689" cy="1224140"/>
            <a:chOff x="-1918818" y="771476"/>
            <a:chExt cx="7579809" cy="906875"/>
          </a:xfrm>
          <a:solidFill>
            <a:schemeClr val="bg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3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ятиугольник 4"/>
            <p:cNvSpPr/>
            <p:nvPr/>
          </p:nvSpPr>
          <p:spPr>
            <a:xfrm>
              <a:off x="-1918818" y="771476"/>
              <a:ext cx="7311513" cy="906872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Колесникова А.С.</a:t>
              </a:r>
            </a:p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Тема: «Художественно-творческая деятельность как ресурс эмоционального здоровья личности»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Пятиугольник 4"/>
          <p:cNvSpPr/>
          <p:nvPr/>
        </p:nvSpPr>
        <p:spPr>
          <a:xfrm>
            <a:off x="323290" y="4653135"/>
            <a:ext cx="4140698" cy="158417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Михалев А.Г.</a:t>
            </a:r>
          </a:p>
          <a:p>
            <a:pPr lvl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«Представления о дружбе и друге у подростков в условиях виртуальных коммуникаций: исследовательская модель»</a:t>
            </a:r>
            <a:endPara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28730" r="11646" b="3638"/>
          <a:stretch/>
        </p:blipFill>
        <p:spPr>
          <a:xfrm>
            <a:off x="4696743" y="3573016"/>
            <a:ext cx="410445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8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43498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332656"/>
            <a:ext cx="6912768" cy="72008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521" y="1196753"/>
            <a:ext cx="5112567" cy="912575"/>
            <a:chOff x="-4024322" y="771475"/>
            <a:chExt cx="7685083" cy="906874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1" name="Пятиугольник 11"/>
            <p:cNvSpPr/>
            <p:nvPr/>
          </p:nvSpPr>
          <p:spPr>
            <a:xfrm rot="10800000">
              <a:off x="-3663334" y="771475"/>
              <a:ext cx="6490820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-4024322" y="771477"/>
              <a:ext cx="7685083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году –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экскурсий для школьников </a:t>
              </a:r>
              <a:endPara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2026 году – 2 экскурсии для школьников</a:t>
              </a:r>
              <a:endPara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498435" y="4509120"/>
            <a:ext cx="8034005" cy="43204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апреля 2025 года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ППФ 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14383" y="4981211"/>
            <a:ext cx="4175364" cy="1306739"/>
            <a:chOff x="-3734295" y="58932"/>
            <a:chExt cx="7634279" cy="587756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5" name="Пятиугольник 11"/>
            <p:cNvSpPr/>
            <p:nvPr/>
          </p:nvSpPr>
          <p:spPr>
            <a:xfrm rot="10800000">
              <a:off x="-3734295" y="96088"/>
              <a:ext cx="6834969" cy="5506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ятиугольник 4"/>
            <p:cNvSpPr/>
            <p:nvPr/>
          </p:nvSpPr>
          <p:spPr>
            <a:xfrm>
              <a:off x="-3679825" y="58932"/>
              <a:ext cx="7579809" cy="582988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практические мастер-классы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интерактивные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лекции </a:t>
              </a:r>
              <a:endPara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игры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97328" y="4983995"/>
            <a:ext cx="4361597" cy="1296143"/>
            <a:chOff x="-4018324" y="58932"/>
            <a:chExt cx="7974790" cy="58299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2" name="Пятиугольник 11"/>
            <p:cNvSpPr/>
            <p:nvPr/>
          </p:nvSpPr>
          <p:spPr>
            <a:xfrm rot="10800000">
              <a:off x="-3443698" y="91322"/>
              <a:ext cx="6834969" cy="5506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Пятиугольник 4"/>
            <p:cNvSpPr/>
            <p:nvPr/>
          </p:nvSpPr>
          <p:spPr>
            <a:xfrm>
              <a:off x="-4018324" y="58932"/>
              <a:ext cx="7974790" cy="582988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Участники: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студентов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ППФ, более 150 школьников из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СОШ № 14, 25,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Ставрополя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8" b="3692"/>
          <a:stretch/>
        </p:blipFill>
        <p:spPr>
          <a:xfrm>
            <a:off x="4921121" y="1821780"/>
            <a:ext cx="3524726" cy="2390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5" y="2328334"/>
            <a:ext cx="2826854" cy="1883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5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C:\Users\ibelasheva\Desktop\500z500_front_29_0_0_0_473e5d3a3143ced6cf1511098e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4110" r="27254" b="28519"/>
          <a:stretch/>
        </p:blipFill>
        <p:spPr bwMode="auto">
          <a:xfrm>
            <a:off x="8100392" y="188640"/>
            <a:ext cx="902744" cy="9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15616" y="404664"/>
            <a:ext cx="6912768" cy="621206"/>
          </a:xfrm>
          <a:prstGeom prst="roundRect">
            <a:avLst/>
          </a:prstGeom>
          <a:ln w="952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научной </a:t>
            </a:r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67744" y="1196753"/>
            <a:ext cx="2970218" cy="1019818"/>
            <a:chOff x="-8867445" y="-684563"/>
            <a:chExt cx="7647362" cy="91740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1" name="Пятиугольник 11"/>
            <p:cNvSpPr/>
            <p:nvPr/>
          </p:nvSpPr>
          <p:spPr>
            <a:xfrm rot="10800000">
              <a:off x="-8615540" y="-684563"/>
              <a:ext cx="7384208" cy="90687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-8867445" y="-674033"/>
              <a:ext cx="7647362" cy="906872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Апробация коррекционно-развивающих технологий и психодиагностических методик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41017" y="2070913"/>
            <a:ext cx="3528392" cy="1370063"/>
            <a:chOff x="-2531957" y="560735"/>
            <a:chExt cx="9114817" cy="124695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8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>
              <a:off x="-2531957" y="560735"/>
              <a:ext cx="9114817" cy="1246950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Диагностические мониторинги,          </a:t>
              </a:r>
              <a:r>
                <a:rPr lang="en-US" sz="15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500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форсайт</a:t>
              </a:r>
              <a:r>
                <a:rPr lang="ru-RU" sz="15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-сессии, фокус-группы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44920" y="3356992"/>
            <a:ext cx="8403544" cy="431985"/>
            <a:chOff x="-1918818" y="771477"/>
            <a:chExt cx="7579809" cy="906874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9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ятиугольник 4"/>
            <p:cNvSpPr/>
            <p:nvPr/>
          </p:nvSpPr>
          <p:spPr>
            <a:xfrm>
              <a:off x="-1918818" y="771477"/>
              <a:ext cx="7579809" cy="906872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Пятиугольник 4"/>
          <p:cNvSpPr/>
          <p:nvPr/>
        </p:nvSpPr>
        <p:spPr>
          <a:xfrm>
            <a:off x="333171" y="3915007"/>
            <a:ext cx="8403544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психического здоровья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просветительский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«Заметки психолога» </a:t>
            </a:r>
          </a:p>
        </p:txBody>
      </p:sp>
      <p:sp>
        <p:nvSpPr>
          <p:cNvPr id="46" name="Пятиугольник 4"/>
          <p:cNvSpPr/>
          <p:nvPr/>
        </p:nvSpPr>
        <p:spPr>
          <a:xfrm>
            <a:off x="345136" y="4636296"/>
            <a:ext cx="8403328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международная научно-практическая  конференция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«Психологическое здоровье личности: теория и практика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07504" y="980728"/>
            <a:ext cx="2359993" cy="1370063"/>
            <a:chOff x="-2531957" y="564213"/>
            <a:chExt cx="9114817" cy="124695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8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Пятиугольник 4"/>
            <p:cNvSpPr/>
            <p:nvPr/>
          </p:nvSpPr>
          <p:spPr>
            <a:xfrm>
              <a:off x="-2531957" y="564213"/>
              <a:ext cx="9114817" cy="1246950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Круглые столы и          мастер-классы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-20241" y="2058937"/>
            <a:ext cx="2648025" cy="1370063"/>
            <a:chOff x="-3088179" y="564213"/>
            <a:chExt cx="10227261" cy="1246950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0" name="Пятиугольник 11"/>
            <p:cNvSpPr/>
            <p:nvPr/>
          </p:nvSpPr>
          <p:spPr>
            <a:xfrm rot="10800000">
              <a:off x="-1723218" y="771478"/>
              <a:ext cx="7384209" cy="9068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-3088179" y="564213"/>
              <a:ext cx="10227261" cy="1246950"/>
            </a:xfrm>
            <a:prstGeom prst="homePlat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9906" tIns="49530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Научно-познавательные </a:t>
              </a:r>
              <a:r>
                <a:rPr lang="ru-RU" sz="1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квесты</a:t>
              </a:r>
              <a:endPara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Пятиугольник 4"/>
          <p:cNvSpPr/>
          <p:nvPr/>
        </p:nvSpPr>
        <p:spPr>
          <a:xfrm>
            <a:off x="394349" y="5354849"/>
            <a:ext cx="8403328" cy="41005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9906" tIns="49530" rIns="92456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 СКФУ «Наука 0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+»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2726" y="3381218"/>
            <a:ext cx="1176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науки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4349" y="5907396"/>
            <a:ext cx="8403328" cy="524776"/>
          </a:xfrm>
          <a:prstGeom prst="roundRect">
            <a:avLst/>
          </a:prstGeom>
          <a:solidFill>
            <a:srgbClr val="C0D6D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90840" y="6000507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 -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7" r="25902" b="3608"/>
          <a:stretch/>
        </p:blipFill>
        <p:spPr>
          <a:xfrm>
            <a:off x="5882476" y="1196753"/>
            <a:ext cx="2653996" cy="197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89911298"/>
              </p:ext>
            </p:extLst>
          </p:nvPr>
        </p:nvGraphicFramePr>
        <p:xfrm>
          <a:off x="1187624" y="1196752"/>
          <a:ext cx="727280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98" y="102072"/>
            <a:ext cx="6937849" cy="6645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2" y="31944"/>
            <a:ext cx="725487" cy="7193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31944"/>
            <a:ext cx="719390" cy="725487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847020" y="1124744"/>
            <a:ext cx="432048" cy="4752528"/>
          </a:xfrm>
          <a:prstGeom prst="roundRect">
            <a:avLst/>
          </a:prstGeom>
          <a:solidFill>
            <a:srgbClr val="C0D6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32211" y="2564904"/>
            <a:ext cx="461665" cy="20651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человек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1024</TotalTime>
  <Words>453</Words>
  <Application>Microsoft Office PowerPoint</Application>
  <PresentationFormat>Экран (4:3)</PresentationFormat>
  <Paragraphs>77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Отчет о деятельности Психологической клиники психолого-педагогического факультета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Белашева Ирина Валерьевна</dc:creator>
  <cp:lastModifiedBy>Белашева Ирина Валерьевна</cp:lastModifiedBy>
  <cp:revision>99</cp:revision>
  <dcterms:created xsi:type="dcterms:W3CDTF">2024-03-27T10:09:18Z</dcterms:created>
  <dcterms:modified xsi:type="dcterms:W3CDTF">2026-02-26T09:16:33Z</dcterms:modified>
</cp:coreProperties>
</file>